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80" r:id="rId2"/>
    <p:sldId id="259" r:id="rId3"/>
    <p:sldId id="258" r:id="rId4"/>
    <p:sldId id="260" r:id="rId5"/>
    <p:sldId id="261" r:id="rId6"/>
    <p:sldId id="272" r:id="rId7"/>
    <p:sldId id="268" r:id="rId8"/>
    <p:sldId id="273" r:id="rId9"/>
    <p:sldId id="274" r:id="rId10"/>
    <p:sldId id="278" r:id="rId11"/>
    <p:sldId id="279" r:id="rId12"/>
    <p:sldId id="277" r:id="rId13"/>
    <p:sldId id="270" r:id="rId14"/>
    <p:sldId id="267" r:id="rId15"/>
    <p:sldId id="288" r:id="rId16"/>
    <p:sldId id="290" r:id="rId17"/>
    <p:sldId id="289" r:id="rId18"/>
    <p:sldId id="291" r:id="rId19"/>
    <p:sldId id="292" r:id="rId20"/>
    <p:sldId id="282" r:id="rId21"/>
    <p:sldId id="284" r:id="rId22"/>
    <p:sldId id="283" r:id="rId23"/>
    <p:sldId id="285" r:id="rId24"/>
    <p:sldId id="286" r:id="rId25"/>
    <p:sldId id="287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8F222-0B6F-4D98-92BE-E3AE716538AA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7EF32-448E-4825-BAE4-1BDA21CD5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46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7EF32-448E-4825-BAE4-1BDA21CD5E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484784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«Требование к структуре, форме и содержанию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воспитательного мероприятия,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условие эффективности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воспитательной деятельности»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68560" y="501317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0" i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Докладчик: </a:t>
            </a:r>
          </a:p>
          <a:p>
            <a:pPr algn="r"/>
            <a:r>
              <a:rPr lang="ru-RU" sz="2000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Зам. директора по ВР Чугунова С.Р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08810" y="961707"/>
            <a:ext cx="7092280" cy="1834030"/>
          </a:xfrm>
          <a:prstGeom prst="round2Diag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tx1"/>
                </a:solidFill>
              </a:rPr>
              <a:t>Оформление зала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Зал оформлен рисунками, стулья расположены полукругом. Большая часть зала отведена для проведения игр.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561645" y="3284984"/>
            <a:ext cx="6786610" cy="2786082"/>
          </a:xfrm>
          <a:prstGeom prst="snip2SameRect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u="sng" dirty="0" smtClean="0">
                <a:solidFill>
                  <a:schemeClr val="tx1"/>
                </a:solidFill>
              </a:rPr>
              <a:t>Ход мероприятия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</a:rPr>
              <a:t> Организационный момент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</a:rPr>
              <a:t> Основная часть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</a:rPr>
              <a:t> Заключительная часть</a:t>
            </a:r>
          </a:p>
          <a:p>
            <a:pPr>
              <a:buFont typeface="Wingdings" pitchFamily="2" charset="2"/>
              <a:buChar char="q"/>
            </a:pP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739044"/>
            <a:ext cx="74958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Испытывая потребность в организации и проведении воспитательного мероприятия педагог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нередко не может решать оперативно конкретные вопросы.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Например,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планируя воспитательную работу не все педагоги предвидят её результаты,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нередко формально ставят задачи воспитания,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используют знания сильных и слабых сторон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обучающихся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учитывают уровни самостоятельности воспитанников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всего коллектива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28604"/>
            <a:ext cx="7527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Психолого-педагогическое сопровождение воспитательных мероприятий занимает немаловажную роль при проведении современных мероприятий.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2276872"/>
            <a:ext cx="7566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Музыкальное оформление воспитательного мероприятия является важным показателем его качественности, оно должно соответствовать его целям и содержанию. Музыка является наиболее действенным средством, обращенным к душе человека.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786322"/>
            <a:ext cx="7454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Художественное оформление зала играет важную роль в подготовке и проведении воспитательного мероприятия. 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500570"/>
            <a:ext cx="7527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	С позиций модернизации, воспитательные мероприятия будущего должны все в большей степени опираться на достижения науки и техники, в целях нахождения в наибольшей степени эффективных средств достижения намеченных в мероприятии результатов.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786058"/>
            <a:ext cx="7527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Выяснение мнения аудитории, выявление причин его изменений или отрицательного эффекта воспитательного мероприятия, возможно путем обратной связи. </a:t>
            </a:r>
            <a:endParaRPr lang="ru-RU" sz="2400" b="1" dirty="0" smtClean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14290"/>
            <a:ext cx="75277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Фотосъемка и видеосъемка в ходе воспитательного мероприятия позволяет создавать необходимый материал для наглядного анализа выполненной работы, а также для её рекламы (выполнение презентации мероприятия, видео- и фото альбомов, оформление выставок и т. д.).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99592" y="1412776"/>
            <a:ext cx="8001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Таким образом, воспитательные мероприятия чаще всего являются открытыми или показательными и представляют собой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этапы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большой работы, проводимой педагогами,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 иногда и воспитанниками учреждения.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Поэтому ответственность, лежащая на организаторах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мероприятия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велика, ведь от того, как проходят мероприятия чаще всего судят об эффективности воспитательной работы в учреждении.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29642" cy="11430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Вся система воспитательной работы школы проходит через реализацию Школьных проектов: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« Активный гражданин-патриот своей Родины» </a:t>
            </a:r>
            <a:r>
              <a:rPr lang="ru-RU" dirty="0" smtClean="0"/>
              <a:t>- реализация патриотического воспитания</a:t>
            </a:r>
          </a:p>
          <a:p>
            <a:r>
              <a:rPr lang="ru-RU" b="1" dirty="0" smtClean="0"/>
              <a:t>«Больше, чем спорт» </a:t>
            </a:r>
            <a:r>
              <a:rPr lang="ru-RU" dirty="0" smtClean="0"/>
              <a:t>- реализация спортивно-оздоровительного направления </a:t>
            </a:r>
          </a:p>
          <a:p>
            <a:r>
              <a:rPr lang="ru-RU" b="1" dirty="0" smtClean="0"/>
              <a:t>« Традиции и наследие»- </a:t>
            </a:r>
            <a:r>
              <a:rPr lang="ru-RU" dirty="0" smtClean="0"/>
              <a:t>реализация мероприятий, традиционной направленности</a:t>
            </a:r>
          </a:p>
          <a:p>
            <a:r>
              <a:rPr lang="ru-RU" b="1" dirty="0" smtClean="0"/>
              <a:t>«Тайны живой природы»- </a:t>
            </a:r>
            <a:r>
              <a:rPr lang="ru-RU" dirty="0" smtClean="0"/>
              <a:t>реализация экологического направления</a:t>
            </a:r>
          </a:p>
          <a:p>
            <a:r>
              <a:rPr lang="ru-RU" b="1" dirty="0" smtClean="0"/>
              <a:t>« Твой выбор»</a:t>
            </a:r>
            <a:r>
              <a:rPr lang="ru-RU" dirty="0" smtClean="0"/>
              <a:t> - реализация мероприятий по работе с детьми и семьями, требующих особое внимание.</a:t>
            </a:r>
          </a:p>
          <a:p>
            <a:r>
              <a:rPr lang="ru-RU" b="1" dirty="0" smtClean="0"/>
              <a:t>«Хочу все знать»- </a:t>
            </a:r>
            <a:r>
              <a:rPr lang="ru-RU" dirty="0" smtClean="0"/>
              <a:t>проведение интеллектуальных мероприятий</a:t>
            </a:r>
          </a:p>
          <a:p>
            <a:r>
              <a:rPr lang="ru-RU" b="1" i="1" dirty="0" smtClean="0"/>
              <a:t> »Театры и музеи родного города»- </a:t>
            </a:r>
            <a:r>
              <a:rPr lang="ru-RU" i="1" dirty="0" smtClean="0"/>
              <a:t>посещение музеев и значимых мест города Казани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255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«Активный гражданин-патриот своей Родины» - реализация патриотического воспитания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Военно-спортивная эстафета- школьный этап</a:t>
            </a:r>
          </a:p>
          <a:p>
            <a:r>
              <a:rPr lang="ru-RU" sz="2400" dirty="0" smtClean="0"/>
              <a:t>Участие в районной игре </a:t>
            </a:r>
            <a:r>
              <a:rPr lang="ru-RU" sz="2400" dirty="0" err="1" smtClean="0"/>
              <a:t>Турслет</a:t>
            </a:r>
            <a:endParaRPr lang="ru-RU" sz="2400" dirty="0" smtClean="0"/>
          </a:p>
          <a:p>
            <a:r>
              <a:rPr lang="ru-RU" sz="2400" dirty="0" smtClean="0"/>
              <a:t>Классные часы </a:t>
            </a:r>
          </a:p>
          <a:p>
            <a:r>
              <a:rPr lang="ru-RU" sz="2400" dirty="0" smtClean="0"/>
              <a:t>Показательное выступление учащихся школы Смотр строя и </a:t>
            </a:r>
            <a:r>
              <a:rPr lang="ru-RU" sz="2400" dirty="0" err="1" smtClean="0"/>
              <a:t>песни,военизированная</a:t>
            </a:r>
            <a:r>
              <a:rPr lang="ru-RU" sz="2400" dirty="0" smtClean="0"/>
              <a:t> эстафета на городском семинаре учителей физической культуры и ОБЖ </a:t>
            </a:r>
          </a:p>
          <a:p>
            <a:r>
              <a:rPr lang="ru-RU" sz="2400" dirty="0" smtClean="0"/>
              <a:t> Посвящение на районном  слете «</a:t>
            </a:r>
            <a:r>
              <a:rPr lang="ru-RU" sz="2400" dirty="0" err="1" smtClean="0"/>
              <a:t>Юноармия</a:t>
            </a:r>
            <a:r>
              <a:rPr lang="ru-RU" sz="2400" dirty="0" smtClean="0"/>
              <a:t>»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ji167\Desktop\фото 2016-2017\Артем0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4143404" cy="2357454"/>
          </a:xfrm>
          <a:prstGeom prst="rect">
            <a:avLst/>
          </a:prstGeom>
          <a:noFill/>
        </p:spPr>
      </p:pic>
      <p:pic>
        <p:nvPicPr>
          <p:cNvPr id="2051" name="Picture 3" descr="C:\Users\cji167\Desktop\фото 2016-2017\20161028_134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4190997" cy="2357436"/>
          </a:xfrm>
          <a:prstGeom prst="rect">
            <a:avLst/>
          </a:prstGeom>
          <a:noFill/>
        </p:spPr>
      </p:pic>
      <p:pic>
        <p:nvPicPr>
          <p:cNvPr id="2052" name="Picture 4" descr="C:\Users\cji167\Desktop\фото 2016-2017\IMG-20160903-WA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214314"/>
            <a:ext cx="2786064" cy="3714752"/>
          </a:xfrm>
          <a:prstGeom prst="rect">
            <a:avLst/>
          </a:prstGeom>
          <a:noFill/>
        </p:spPr>
      </p:pic>
      <p:pic>
        <p:nvPicPr>
          <p:cNvPr id="2053" name="Picture 5" descr="C:\Users\cji167\Desktop\фото 2016-2017\20161028_131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301874"/>
            <a:ext cx="3754432" cy="211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4319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«Больше, чем спорт» - реализация спортивно-оздоровительного направления 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16832"/>
            <a:ext cx="7499176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Соревнование  по футболу «Ворота дружбы»среди учащихся 8-10 классов</a:t>
            </a:r>
          </a:p>
          <a:p>
            <a:r>
              <a:rPr lang="ru-RU" sz="2400" dirty="0" smtClean="0"/>
              <a:t>Участие в районном мини- футболе, среди учащихся 3 классов</a:t>
            </a:r>
          </a:p>
          <a:p>
            <a:r>
              <a:rPr lang="ru-RU" sz="2400" dirty="0" smtClean="0"/>
              <a:t>Участие в легкоатлетическом кроссе</a:t>
            </a:r>
          </a:p>
          <a:p>
            <a:r>
              <a:rPr lang="ru-RU" sz="2400" dirty="0" smtClean="0"/>
              <a:t>Участие в Кроссе Наций</a:t>
            </a:r>
          </a:p>
          <a:p>
            <a:r>
              <a:rPr lang="ru-RU" sz="2400" dirty="0" smtClean="0"/>
              <a:t>Личное участие учителя физической культуры </a:t>
            </a:r>
            <a:r>
              <a:rPr lang="ru-RU" sz="2400" dirty="0" err="1" smtClean="0"/>
              <a:t>Вахитова</a:t>
            </a:r>
            <a:r>
              <a:rPr lang="ru-RU" sz="2400" dirty="0" smtClean="0"/>
              <a:t> Р.И в республиканской Спартакиаде работников образования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ji167\Desktop\фото 2016-2017\20160925_10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8604"/>
            <a:ext cx="3643338" cy="2643206"/>
          </a:xfrm>
          <a:prstGeom prst="rect">
            <a:avLst/>
          </a:prstGeom>
          <a:noFill/>
        </p:spPr>
      </p:pic>
      <p:pic>
        <p:nvPicPr>
          <p:cNvPr id="5123" name="Picture 3" descr="C:\Users\cji167\Desktop\фото 2016-2017\20161018_1425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9103"/>
            <a:ext cx="3810028" cy="2357454"/>
          </a:xfrm>
          <a:prstGeom prst="rect">
            <a:avLst/>
          </a:prstGeom>
          <a:noFill/>
        </p:spPr>
      </p:pic>
      <p:pic>
        <p:nvPicPr>
          <p:cNvPr id="5124" name="Picture 4" descr="C:\Users\cji167\Desktop\фото 2016-2017\IMG-20160907-WA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257172"/>
            <a:ext cx="3738557" cy="2243134"/>
          </a:xfrm>
          <a:prstGeom prst="rect">
            <a:avLst/>
          </a:prstGeom>
          <a:noFill/>
        </p:spPr>
      </p:pic>
      <p:pic>
        <p:nvPicPr>
          <p:cNvPr id="5125" name="Picture 5" descr="C:\Users\cji167\Desktop\фото 2016-2017\20160925_093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3267" y="3071810"/>
            <a:ext cx="354011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548680"/>
            <a:ext cx="8100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Воспитательное мероприятие — это одна из организационных форм, широко используемых в воспитательной работе учреждения.</a:t>
            </a:r>
          </a:p>
          <a:p>
            <a:r>
              <a:rPr lang="ru-RU" b="1" dirty="0" smtClean="0"/>
              <a:t>	</a:t>
            </a:r>
          </a:p>
          <a:p>
            <a:r>
              <a:rPr lang="ru-RU" b="1" dirty="0" smtClean="0"/>
              <a:t>	Воспитательная деятельность позволяет выработать у обучающихся: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определенную систему отношений к окружающей действительности;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формирует образ самого себя, ценные мотивы, духовные потребности, ответственность за поступки;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влияет на общественное мнение;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приобщает к жизни коллектива и формирует его традиции.</a:t>
            </a:r>
          </a:p>
          <a:p>
            <a:r>
              <a:rPr lang="ru-RU" b="1" dirty="0" smtClean="0"/>
              <a:t>	</a:t>
            </a:r>
          </a:p>
          <a:p>
            <a:r>
              <a:rPr lang="ru-RU" sz="1600" b="1" dirty="0" smtClean="0"/>
              <a:t>	</a:t>
            </a:r>
            <a:r>
              <a:rPr lang="ru-RU" b="1" dirty="0" smtClean="0"/>
              <a:t>Формулировка и развитие новых подходов к процессам организации и проведения воспитательного мероприятия должно обеспечить, качественный рывок в повышении эффективности и дальнейшей его эволюции. </a:t>
            </a:r>
          </a:p>
          <a:p>
            <a:r>
              <a:rPr lang="ru-RU" b="1" dirty="0" smtClean="0"/>
              <a:t>	Каждое новое воспитательное мероприятие представляет собой элемент нового витка развития воспитательной работы и  её постоянной модернизации. 	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Реализация школьного  проекта «Хочу все знать»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Самый умный пятиклассник, организатор игры Яблонская А.Н</a:t>
            </a:r>
          </a:p>
          <a:p>
            <a:r>
              <a:rPr lang="ru-RU" dirty="0" smtClean="0"/>
              <a:t>Интеллектуальная игра «</a:t>
            </a:r>
            <a:r>
              <a:rPr lang="ru-RU" dirty="0" err="1" smtClean="0"/>
              <a:t>Скрипт</a:t>
            </a:r>
            <a:r>
              <a:rPr lang="ru-RU" dirty="0" smtClean="0"/>
              <a:t>», для 6А класса организатор Блохина Е.В </a:t>
            </a:r>
          </a:p>
          <a:p>
            <a:r>
              <a:rPr lang="ru-RU" dirty="0" smtClean="0"/>
              <a:t>«Математика вокруг нас»,игра для 6 классов, организатор Евстафьева Л.В</a:t>
            </a:r>
          </a:p>
          <a:p>
            <a:r>
              <a:rPr lang="ru-RU" dirty="0" smtClean="0"/>
              <a:t>Знатоки против школы, организатор </a:t>
            </a:r>
            <a:r>
              <a:rPr lang="ru-RU" dirty="0" err="1" smtClean="0"/>
              <a:t>Вахрина</a:t>
            </a:r>
            <a:r>
              <a:rPr lang="ru-RU" dirty="0" smtClean="0"/>
              <a:t> О.И</a:t>
            </a:r>
          </a:p>
          <a:p>
            <a:r>
              <a:rPr lang="ru-RU" dirty="0" smtClean="0"/>
              <a:t> Путешествие по Великобритании»,для учащихся 7Б </a:t>
            </a:r>
            <a:r>
              <a:rPr lang="ru-RU" dirty="0" err="1" smtClean="0"/>
              <a:t>класса,организатор</a:t>
            </a:r>
            <a:r>
              <a:rPr lang="ru-RU" dirty="0" smtClean="0"/>
              <a:t> Коровина М.Г</a:t>
            </a:r>
          </a:p>
          <a:p>
            <a:r>
              <a:rPr lang="ru-RU" dirty="0" smtClean="0"/>
              <a:t>Самый умный шестиклассник , организатор </a:t>
            </a:r>
            <a:r>
              <a:rPr lang="ru-RU" dirty="0" err="1" smtClean="0"/>
              <a:t>Евтафьева</a:t>
            </a:r>
            <a:r>
              <a:rPr lang="ru-RU" dirty="0" smtClean="0"/>
              <a:t> Л.В</a:t>
            </a:r>
          </a:p>
          <a:p>
            <a:r>
              <a:rPr lang="ru-RU" dirty="0" smtClean="0"/>
              <a:t>«Все профессии хороши», организатор игры </a:t>
            </a:r>
            <a:r>
              <a:rPr lang="ru-RU" dirty="0" err="1" smtClean="0"/>
              <a:t>Батыршина</a:t>
            </a:r>
            <a:r>
              <a:rPr lang="ru-RU" dirty="0" smtClean="0"/>
              <a:t> М.Р</a:t>
            </a:r>
          </a:p>
          <a:p>
            <a:r>
              <a:rPr lang="ru-RU" dirty="0" smtClean="0"/>
              <a:t>Шахматный турнир, для 7-8 организатор Чугунова С.Р , шашечный турнир для начальной школы.( педагог </a:t>
            </a:r>
            <a:r>
              <a:rPr lang="ru-RU" dirty="0" err="1" smtClean="0"/>
              <a:t>доп</a:t>
            </a:r>
            <a:r>
              <a:rPr lang="ru-RU" dirty="0" smtClean="0"/>
              <a:t> </a:t>
            </a:r>
            <a:r>
              <a:rPr lang="ru-RU" dirty="0" err="1" smtClean="0"/>
              <a:t>обазования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ji167\Desktop\12315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33184"/>
            <a:ext cx="3857653" cy="2198690"/>
          </a:xfrm>
          <a:prstGeom prst="rect">
            <a:avLst/>
          </a:prstGeom>
          <a:noFill/>
        </p:spPr>
      </p:pic>
      <p:pic>
        <p:nvPicPr>
          <p:cNvPr id="33795" name="Picture 3" descr="C:\Users\cji167\Desktop\12315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462" y="1944049"/>
            <a:ext cx="3357586" cy="2342207"/>
          </a:xfrm>
          <a:prstGeom prst="rect">
            <a:avLst/>
          </a:prstGeom>
          <a:noFill/>
        </p:spPr>
      </p:pic>
      <p:pic>
        <p:nvPicPr>
          <p:cNvPr id="33796" name="Picture 4" descr="C:\Users\cji167\Desktop\12317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260648"/>
            <a:ext cx="3574362" cy="2176231"/>
          </a:xfrm>
          <a:prstGeom prst="rect">
            <a:avLst/>
          </a:prstGeom>
          <a:noFill/>
        </p:spPr>
      </p:pic>
      <p:pic>
        <p:nvPicPr>
          <p:cNvPr id="33797" name="Picture 5" descr="C:\Users\cji167\Desktop\12247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4806" y="3284984"/>
            <a:ext cx="3793604" cy="2500330"/>
          </a:xfrm>
          <a:prstGeom prst="rect">
            <a:avLst/>
          </a:prstGeom>
          <a:noFill/>
        </p:spPr>
      </p:pic>
      <p:pic>
        <p:nvPicPr>
          <p:cNvPr id="8" name="Picture 2" descr="C:\Users\cji167\Desktop\12315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4286256"/>
            <a:ext cx="3429024" cy="232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ji167\Desktop\фото 2016-2017\20161020_141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47305" y="739051"/>
            <a:ext cx="3478413" cy="2428892"/>
          </a:xfrm>
          <a:prstGeom prst="rect">
            <a:avLst/>
          </a:prstGeom>
          <a:noFill/>
        </p:spPr>
      </p:pic>
      <p:pic>
        <p:nvPicPr>
          <p:cNvPr id="7172" name="Picture 4" descr="C:\Users\cji167\Desktop\фото 2016-2017\IMG-20161019-W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76672"/>
            <a:ext cx="4286280" cy="2411033"/>
          </a:xfrm>
          <a:prstGeom prst="rect">
            <a:avLst/>
          </a:prstGeom>
          <a:noFill/>
        </p:spPr>
      </p:pic>
      <p:pic>
        <p:nvPicPr>
          <p:cNvPr id="7173" name="Picture 5" descr="C:\Users\cji167\Desktop\фото 2016-2017\IMG-20161023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322" y="3284984"/>
            <a:ext cx="4071966" cy="2716766"/>
          </a:xfrm>
          <a:prstGeom prst="rect">
            <a:avLst/>
          </a:prstGeom>
          <a:noFill/>
        </p:spPr>
      </p:pic>
      <p:sp>
        <p:nvSpPr>
          <p:cNvPr id="7175" name="AutoShape 7" descr="https://edu.tatar.ru/upload/news/12315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 descr="C:\Users\cji167\Desktop\12175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66"/>
            <a:ext cx="3071834" cy="293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Реализация школьного проекта « Театры и музеи родного города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Ученики с 1-4 класс посетили Кукольный театр </a:t>
            </a:r>
            <a:r>
              <a:rPr lang="ru-RU" dirty="0" err="1" smtClean="0"/>
              <a:t>Экият</a:t>
            </a:r>
            <a:endParaRPr lang="ru-RU" dirty="0" smtClean="0"/>
          </a:p>
          <a:p>
            <a:r>
              <a:rPr lang="ru-RU" dirty="0" smtClean="0"/>
              <a:t>4Б театр Качалова, центр Зарница </a:t>
            </a:r>
          </a:p>
          <a:p>
            <a:r>
              <a:rPr lang="ru-RU" dirty="0" smtClean="0"/>
              <a:t>3в театр Качалова</a:t>
            </a:r>
          </a:p>
          <a:p>
            <a:r>
              <a:rPr lang="ru-RU" dirty="0" smtClean="0"/>
              <a:t>8а,8б молодежный театр на </a:t>
            </a:r>
            <a:r>
              <a:rPr lang="ru-RU" dirty="0" err="1" smtClean="0"/>
              <a:t>Булаке</a:t>
            </a:r>
            <a:endParaRPr lang="ru-RU" dirty="0" smtClean="0"/>
          </a:p>
          <a:p>
            <a:r>
              <a:rPr lang="ru-RU" dirty="0" smtClean="0"/>
              <a:t>1Г музей естественных наук</a:t>
            </a:r>
          </a:p>
          <a:p>
            <a:r>
              <a:rPr lang="ru-RU" dirty="0" smtClean="0"/>
              <a:t>2б – экспериментальный театр Изюм</a:t>
            </a:r>
          </a:p>
          <a:p>
            <a:r>
              <a:rPr lang="ru-RU" dirty="0" smtClean="0"/>
              <a:t>3Б музей Хлеба</a:t>
            </a:r>
          </a:p>
          <a:p>
            <a:r>
              <a:rPr lang="ru-RU" dirty="0" smtClean="0"/>
              <a:t>5а,5б,5в музей истории МВД, </a:t>
            </a:r>
          </a:p>
          <a:p>
            <a:r>
              <a:rPr lang="ru-RU" dirty="0" smtClean="0"/>
              <a:t>6б музей естественной истории Татарстана, музей истории ВОВ</a:t>
            </a:r>
          </a:p>
          <a:p>
            <a:r>
              <a:rPr lang="ru-RU" dirty="0" smtClean="0"/>
              <a:t>5а Дом Великана</a:t>
            </a:r>
          </a:p>
          <a:p>
            <a:r>
              <a:rPr lang="ru-RU" dirty="0" smtClean="0"/>
              <a:t>7Б Галерея современного искусства, история России в фотографиях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cji167\Desktop\фото 2016-2017\IMG-20161015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285727"/>
            <a:ext cx="4143405" cy="2330665"/>
          </a:xfrm>
          <a:prstGeom prst="rect">
            <a:avLst/>
          </a:prstGeom>
          <a:noFill/>
        </p:spPr>
      </p:pic>
      <p:pic>
        <p:nvPicPr>
          <p:cNvPr id="8198" name="Picture 6" descr="C:\Users\cji167\Desktop\фото 2016-2017\IMG-20161015-WA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2500306"/>
            <a:ext cx="4214842" cy="2214578"/>
          </a:xfrm>
          <a:prstGeom prst="rect">
            <a:avLst/>
          </a:prstGeom>
          <a:noFill/>
        </p:spPr>
      </p:pic>
      <p:pic>
        <p:nvPicPr>
          <p:cNvPr id="8199" name="Picture 7" descr="C:\Users\cji167\Desktop\фото 2016-2017\IMG-20161015-WA0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9298" y="2643182"/>
            <a:ext cx="3286147" cy="3905276"/>
          </a:xfrm>
          <a:prstGeom prst="rect">
            <a:avLst/>
          </a:prstGeom>
          <a:noFill/>
        </p:spPr>
      </p:pic>
      <p:pic>
        <p:nvPicPr>
          <p:cNvPr id="8200" name="Picture 8" descr="C:\Users\cji167\Desktop\фото 2016-2017\IMG-20161015-WA00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4558" y="4278200"/>
            <a:ext cx="4286280" cy="2485229"/>
          </a:xfrm>
          <a:prstGeom prst="rect">
            <a:avLst/>
          </a:prstGeom>
          <a:noFill/>
        </p:spPr>
      </p:pic>
      <p:pic>
        <p:nvPicPr>
          <p:cNvPr id="8201" name="Picture 9" descr="C:\Users\cji167\Desktop\фото 2016-2017\IMG-20161015-WA004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85727"/>
            <a:ext cx="34242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Рейтинг классного коллектива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313247"/>
            <a:ext cx="72111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5 успешных классов  начальной школы </a:t>
            </a:r>
          </a:p>
          <a:p>
            <a:r>
              <a:rPr lang="ru-RU" sz="2800" dirty="0" smtClean="0"/>
              <a:t>4А – </a:t>
            </a:r>
            <a:r>
              <a:rPr lang="ru-RU" sz="2800" dirty="0" err="1" smtClean="0"/>
              <a:t>Батыршина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Миляуша</a:t>
            </a:r>
            <a:r>
              <a:rPr lang="ru-RU" sz="2800" dirty="0" smtClean="0"/>
              <a:t> </a:t>
            </a:r>
            <a:r>
              <a:rPr lang="ru-RU" sz="2800" dirty="0" err="1" smtClean="0"/>
              <a:t>Рубисована</a:t>
            </a:r>
            <a:endParaRPr lang="ru-RU" sz="2800" dirty="0" smtClean="0"/>
          </a:p>
          <a:p>
            <a:r>
              <a:rPr lang="ru-RU" sz="2800" dirty="0" smtClean="0"/>
              <a:t>3Б класс- </a:t>
            </a:r>
            <a:r>
              <a:rPr lang="ru-RU" sz="2800" dirty="0" err="1" smtClean="0"/>
              <a:t>Шаганова</a:t>
            </a:r>
            <a:r>
              <a:rPr lang="ru-RU" sz="2800" dirty="0" smtClean="0"/>
              <a:t> Ольга Алексеевна</a:t>
            </a:r>
          </a:p>
          <a:p>
            <a:r>
              <a:rPr lang="ru-RU" sz="2800" dirty="0" smtClean="0"/>
              <a:t>4Б Нуриева </a:t>
            </a:r>
            <a:r>
              <a:rPr lang="ru-RU" sz="2800" dirty="0" err="1" smtClean="0"/>
              <a:t>Гульнара</a:t>
            </a:r>
            <a:r>
              <a:rPr lang="ru-RU" sz="2800" dirty="0" smtClean="0"/>
              <a:t> </a:t>
            </a:r>
            <a:r>
              <a:rPr lang="ru-RU" sz="2800" dirty="0" err="1" smtClean="0"/>
              <a:t>Нурисламовна</a:t>
            </a:r>
            <a:endParaRPr lang="ru-RU" sz="2800" dirty="0" smtClean="0"/>
          </a:p>
          <a:p>
            <a:r>
              <a:rPr lang="ru-RU" sz="2800" dirty="0" smtClean="0"/>
              <a:t>3А </a:t>
            </a:r>
            <a:r>
              <a:rPr lang="ru-RU" sz="2800" dirty="0" err="1" smtClean="0"/>
              <a:t>Кургеева</a:t>
            </a:r>
            <a:r>
              <a:rPr lang="ru-RU" sz="2800" dirty="0" smtClean="0"/>
              <a:t> </a:t>
            </a:r>
            <a:r>
              <a:rPr lang="ru-RU" sz="2800" dirty="0" err="1" smtClean="0"/>
              <a:t>Фарида</a:t>
            </a:r>
            <a:r>
              <a:rPr lang="ru-RU" sz="2800" dirty="0" smtClean="0"/>
              <a:t> </a:t>
            </a:r>
            <a:r>
              <a:rPr lang="ru-RU" sz="2800" dirty="0" err="1" smtClean="0"/>
              <a:t>Равильевна</a:t>
            </a:r>
            <a:endParaRPr lang="ru-RU" sz="2800" dirty="0" smtClean="0"/>
          </a:p>
          <a:p>
            <a:r>
              <a:rPr lang="ru-RU" sz="2800" dirty="0" smtClean="0"/>
              <a:t>1Б Карякина Марина </a:t>
            </a:r>
            <a:r>
              <a:rPr lang="ru-RU" sz="2800" dirty="0" err="1" smtClean="0"/>
              <a:t>Вчеславовна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142852"/>
            <a:ext cx="7643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000240"/>
            <a:ext cx="3643338" cy="157163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Определение актуальности темы мероприятия, понимание педагогической цели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58" y="2464587"/>
            <a:ext cx="2357454" cy="23574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Определение концепции включая цель, задачи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8" y="2000240"/>
            <a:ext cx="2571768" cy="2000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Планирование этапов мероприятия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3643314"/>
            <a:ext cx="3571900" cy="19288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Организация подготовки непосредственного воспитательного воздействия на обучающихся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88" y="4071942"/>
            <a:ext cx="2571768" cy="15001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Результативность – анализ состоятельности данного мероприятия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5805264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Такая логическая цепочка постоянна для любого мероприятия, меняется лишь содержание, усиливается значение того или иного этапа в зависимости от цели проводимого мероприятия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142852"/>
            <a:ext cx="8643998" cy="1714512"/>
          </a:xfrm>
          <a:prstGeom prst="roundRect">
            <a:avLst/>
          </a:prstGeom>
          <a:solidFill>
            <a:schemeClr val="tx2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Мероприятия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это события, занятия, ситуация в коллективе, организуемые педагогами для воспитанников с целью непосредственного воспитательного воздействия на них.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Воспитательное мероприятие является процессом, предполагающим в своем развитии несколько взаимодействующих между собой стадий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16407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</a:t>
            </a:r>
            <a:r>
              <a:rPr lang="ru-RU" sz="1600" b="1" dirty="0" smtClean="0"/>
              <a:t>В процессе организации и проведения любого воспитательного мероприятия его организаторам приходиться решать определенные вопросы</a:t>
            </a:r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483768" y="819936"/>
            <a:ext cx="4857784" cy="2143140"/>
          </a:xfrm>
          <a:prstGeom prst="wedgeEllipseCallout">
            <a:avLst>
              <a:gd name="adj1" fmla="val 48165"/>
              <a:gd name="adj2" fmla="val 504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же подготовить мероприятие?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 чего начать?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Что следует учитывать при подготовке и проведении мероприятия?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3000372"/>
            <a:ext cx="8786874" cy="3643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u="sng" dirty="0" smtClean="0"/>
          </a:p>
          <a:p>
            <a:pPr algn="ctr"/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</a:rPr>
              <a:t>Подготовительная часть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Определить цели и задачи мероприятия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Выбрать формы, методы и приемы с учетом возрастных особенностей воспитанников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Продумать об оптимальной занятости воспитанников в подготовке и проведении мероприятия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Предусмотреть все необходимое для успешного его проведения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Правильно распределить силы и время на подготовку, добиться четкости и слаженности в действиях всех участников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Определить возможность участия родителей, других педагогов и специалистов</a:t>
            </a:r>
          </a:p>
          <a:p>
            <a:pPr algn="ctr">
              <a:buFont typeface="Wingdings" pitchFamily="2" charset="2"/>
              <a:buChar char="ü"/>
            </a:pPr>
            <a:endParaRPr lang="ru-RU" sz="1600" b="1" i="1" u="sng" dirty="0" smtClean="0"/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143248"/>
            <a:ext cx="8643998" cy="3714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u="sng" dirty="0" smtClean="0"/>
          </a:p>
          <a:p>
            <a:pPr algn="ctr"/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</a:rPr>
              <a:t>Основная часть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ней должны отражаться современные воспитательные технологии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Формироваться на современном этапе принципы воспитания (индивидуальности, доступности, результативности)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Использоваться дифференцированные и интегрированные воспитательные подходы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Выделяться элементы неожиданности, «изюминки» мероприятия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Применяться разнообразие и творческий характер мероприятия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Учитываться как переизбыток, так и  недостаток информации  для восприятия обучающимися содержания мероприятия, которое должно быть доступно для детей в соответствии с их возрастом</a:t>
            </a:r>
          </a:p>
          <a:p>
            <a:pPr algn="ctr"/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6246" y="45057"/>
            <a:ext cx="8643966" cy="29289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</a:rPr>
              <a:t>Организационная  часть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Подбор тематического материала – по содержательности и актуальности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Использование простых и сложных средств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Построение логической последовательности хода и логической завершенности в соответствии с поставленной целью мероприятия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Выравнивание  и просчет по продолжительности мероприятия в соответствии с возрастом воспитанников, местом проведения</a:t>
            </a:r>
          </a:p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Оформление сценария мероприятия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85728"/>
            <a:ext cx="8572560" cy="3643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i="1" u="sng" dirty="0" smtClean="0"/>
          </a:p>
          <a:p>
            <a:pPr algn="ctr"/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</a:rPr>
              <a:t>Заключительная часть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Имеет важное организационно-педагогическое значение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Позволяет подвести итог не только данного мероприятия, но и определенного этапа работы с детьми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Завершающий этап мероприятия очень важен для дальнейшей работы с детьми, так как он включает подведение общих итогов и определение перспектив на будущее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этом этапе мероприятия важно 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создать ситуацию успеха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для каждого ребенка и психологического климата в детском объединении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75020" y="4365104"/>
            <a:ext cx="7526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	</a:t>
            </a:r>
            <a:r>
              <a:rPr lang="ru-RU" sz="2400" b="1" dirty="0" smtClean="0"/>
              <a:t>Организуя с детьми любую форму проведения мероприятий, важно не повторяться, уходить от шаблонов, никого не копировать, искать свой ключ т.е. «изюминку» мероприятия.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14290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Подробное планирование (структура мероприятия)</a:t>
            </a:r>
            <a:endParaRPr lang="ru-RU" sz="2000" b="1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928926" y="714356"/>
            <a:ext cx="6000792" cy="228601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Отражается тема мероприятия, которая должна быть лаконичная, привлекательная и точно отражать содержание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«Вальс цветов»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«Эрудит»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«Джунгли зовут»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«Меткий стрелок»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285720" y="3286124"/>
            <a:ext cx="8643998" cy="335758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Формулируется как общее направление мероприятия, это идеальный конечный результат.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Должна быть сформулирована так, чтобы можно было проверить степень достижения и содержать триединую цель в развитии, обучении, воспитании в виде одного предложения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Сохранение и укрепление здоровья детей через…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Оказание психологической помощи обучающимся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Выявление одаренных, талантливых детей, их интеллектуальное развитие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Углубление знаний, умений воспитанников в области экологии, через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конкурсно-игровую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программу</a:t>
            </a:r>
          </a:p>
          <a:p>
            <a:pPr algn="ctr">
              <a:buFont typeface="Wingdings" pitchFamily="2" charset="2"/>
              <a:buChar char="Ø"/>
            </a:pP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254" y="114947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Название мероприятия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64318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14285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214282" y="642918"/>
            <a:ext cx="8715404" cy="2714644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них должны быть различимы пути достижения заявленного результата.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Должны быть четкими, направленными на развитие конкретных качеств воспитанников, отражать содержание мероприятия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Расширять и закреплять знания детей о правовой системе Российского государства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Воспитывать чувство патриотизма, гражданской ответственности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Развивать умение наблюдать за объектами живой природы, выделять характерные особенности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50043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Формы, методы и приемы 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285720" y="4000504"/>
            <a:ext cx="8358246" cy="264320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Должны подбираться в соответствии с темой, с учетом возраста воспитанников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Формы (развлекательная программа, КВН, тематический вечер, дискотека, викторина, вечера, экскурсии, игровые программы, диспуты, музыкальные гостиные и др.)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Методы и приемы (беседа, отгадывание загадок, мини-викторина, элементы театрализации, моделирование, наблюдения, столкновения взглядов и позиций, проектный, поисковый и др.)</a:t>
            </a:r>
          </a:p>
          <a:p>
            <a:pPr algn="ctr">
              <a:buFont typeface="Wingdings" pitchFamily="2" charset="2"/>
              <a:buChar char="Ø"/>
            </a:pP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14290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35716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Материал и оборудование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428596" y="1071546"/>
            <a:ext cx="8358246" cy="2071678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Должны подбираться в соответствии с темой, с учетом возраста воспитанников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карточки с заданиями, загадками; живые объекты, маршрутные карты, специальный наглядный и дидактический материал, аудио и видеоаппаратура, фотоаппарат, плакат-кроссворд , обручи, плотный картон, линейка, ножницы и др.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392906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Оформление зала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428596" y="4929198"/>
            <a:ext cx="8358246" cy="1000132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Оформляется в соответствии со спецификой воспитательного мероприятия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Тема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1062</TotalTime>
  <Words>1142</Words>
  <Application>Microsoft Office PowerPoint</Application>
  <PresentationFormat>Экран (4:3)</PresentationFormat>
  <Paragraphs>176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Слайд 1</vt:lpstr>
      <vt:lpstr>Слайд 2</vt:lpstr>
      <vt:lpstr>Слайд 3</vt:lpstr>
      <vt:lpstr>Слайд 4</vt:lpstr>
      <vt:lpstr>Слайд 5</vt:lpstr>
      <vt:lpstr>Оформление сценария мероприятия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Вся система воспитательной работы школы проходит через реализацию Школьных проектов: </vt:lpstr>
      <vt:lpstr>«Активный гражданин-патриот своей Родины» - реализация патриотического воспитания </vt:lpstr>
      <vt:lpstr>Слайд 17</vt:lpstr>
      <vt:lpstr>«Больше, чем спорт» - реализация спортивно-оздоровительного направления  </vt:lpstr>
      <vt:lpstr>Слайд 19</vt:lpstr>
      <vt:lpstr>Реализация школьного  проекта «Хочу все знать»</vt:lpstr>
      <vt:lpstr>Слайд 21</vt:lpstr>
      <vt:lpstr>Слайд 22</vt:lpstr>
      <vt:lpstr>Реализация школьного проекта « Театры и музеи родного города»</vt:lpstr>
      <vt:lpstr>Слайд 24</vt:lpstr>
      <vt:lpstr>Рейтинг классного коллектива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cji167</dc:creator>
  <cp:lastModifiedBy>cji167</cp:lastModifiedBy>
  <cp:revision>92</cp:revision>
  <dcterms:modified xsi:type="dcterms:W3CDTF">2016-11-19T07:28:52Z</dcterms:modified>
</cp:coreProperties>
</file>